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82" r:id="rId2"/>
    <p:sldId id="315" r:id="rId3"/>
    <p:sldId id="257" r:id="rId4"/>
    <p:sldId id="296" r:id="rId5"/>
    <p:sldId id="289" r:id="rId6"/>
    <p:sldId id="290" r:id="rId7"/>
    <p:sldId id="297" r:id="rId8"/>
    <p:sldId id="293" r:id="rId9"/>
    <p:sldId id="313" r:id="rId10"/>
    <p:sldId id="320" r:id="rId11"/>
    <p:sldId id="292" r:id="rId12"/>
    <p:sldId id="298" r:id="rId13"/>
    <p:sldId id="283" r:id="rId14"/>
    <p:sldId id="317" r:id="rId15"/>
    <p:sldId id="269" r:id="rId16"/>
    <p:sldId id="316" r:id="rId17"/>
    <p:sldId id="302" r:id="rId18"/>
    <p:sldId id="303" r:id="rId19"/>
    <p:sldId id="305" r:id="rId20"/>
    <p:sldId id="304" r:id="rId21"/>
    <p:sldId id="306" r:id="rId22"/>
    <p:sldId id="308" r:id="rId23"/>
    <p:sldId id="309" r:id="rId24"/>
    <p:sldId id="310" r:id="rId25"/>
    <p:sldId id="319" r:id="rId26"/>
    <p:sldId id="312" r:id="rId27"/>
    <p:sldId id="311" r:id="rId28"/>
    <p:sldId id="314" r:id="rId29"/>
    <p:sldId id="318" r:id="rId30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9B0635-EAB0-4D34-A8BC-F826167DE0B3}" v="490" dt="2018-10-01T12:22:26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oine Adams" userId="6929fde4-b9c8-4116-b8eb-d3b1f859cfe5" providerId="ADAL" clId="{3E9B0635-EAB0-4D34-A8BC-F826167DE0B3}"/>
    <pc:docChg chg="undo custSel addSld modSld">
      <pc:chgData name="DeMoine Adams" userId="6929fde4-b9c8-4116-b8eb-d3b1f859cfe5" providerId="ADAL" clId="{3E9B0635-EAB0-4D34-A8BC-F826167DE0B3}" dt="2018-10-01T12:22:26.741" v="489" actId="20577"/>
      <pc:docMkLst>
        <pc:docMk/>
      </pc:docMkLst>
      <pc:sldChg chg="modSp">
        <pc:chgData name="DeMoine Adams" userId="6929fde4-b9c8-4116-b8eb-d3b1f859cfe5" providerId="ADAL" clId="{3E9B0635-EAB0-4D34-A8BC-F826167DE0B3}" dt="2018-10-01T12:15:34.742" v="5" actId="20577"/>
        <pc:sldMkLst>
          <pc:docMk/>
          <pc:sldMk cId="347105131" sldId="296"/>
        </pc:sldMkLst>
        <pc:spChg chg="mod">
          <ac:chgData name="DeMoine Adams" userId="6929fde4-b9c8-4116-b8eb-d3b1f859cfe5" providerId="ADAL" clId="{3E9B0635-EAB0-4D34-A8BC-F826167DE0B3}" dt="2018-10-01T12:15:34.742" v="5" actId="20577"/>
          <ac:spMkLst>
            <pc:docMk/>
            <pc:sldMk cId="347105131" sldId="296"/>
            <ac:spMk id="3" creationId="{00000000-0000-0000-0000-000000000000}"/>
          </ac:spMkLst>
        </pc:spChg>
      </pc:sldChg>
      <pc:sldChg chg="modSp">
        <pc:chgData name="DeMoine Adams" userId="6929fde4-b9c8-4116-b8eb-d3b1f859cfe5" providerId="ADAL" clId="{3E9B0635-EAB0-4D34-A8BC-F826167DE0B3}" dt="2018-10-01T12:22:26.741" v="489" actId="20577"/>
        <pc:sldMkLst>
          <pc:docMk/>
          <pc:sldMk cId="2111776226" sldId="304"/>
        </pc:sldMkLst>
        <pc:spChg chg="mod">
          <ac:chgData name="DeMoine Adams" userId="6929fde4-b9c8-4116-b8eb-d3b1f859cfe5" providerId="ADAL" clId="{3E9B0635-EAB0-4D34-A8BC-F826167DE0B3}" dt="2018-10-01T12:22:26.741" v="489" actId="20577"/>
          <ac:spMkLst>
            <pc:docMk/>
            <pc:sldMk cId="2111776226" sldId="304"/>
            <ac:spMk id="3" creationId="{00000000-0000-0000-0000-000000000000}"/>
          </ac:spMkLst>
        </pc:spChg>
      </pc:sldChg>
      <pc:sldChg chg="modSp">
        <pc:chgData name="DeMoine Adams" userId="6929fde4-b9c8-4116-b8eb-d3b1f859cfe5" providerId="ADAL" clId="{3E9B0635-EAB0-4D34-A8BC-F826167DE0B3}" dt="2018-10-01T12:21:56.725" v="462" actId="20577"/>
        <pc:sldMkLst>
          <pc:docMk/>
          <pc:sldMk cId="3596321884" sldId="316"/>
        </pc:sldMkLst>
        <pc:spChg chg="mod">
          <ac:chgData name="DeMoine Adams" userId="6929fde4-b9c8-4116-b8eb-d3b1f859cfe5" providerId="ADAL" clId="{3E9B0635-EAB0-4D34-A8BC-F826167DE0B3}" dt="2018-10-01T12:21:56.725" v="462" actId="20577"/>
          <ac:spMkLst>
            <pc:docMk/>
            <pc:sldMk cId="3596321884" sldId="316"/>
            <ac:spMk id="3" creationId="{00000000-0000-0000-0000-000000000000}"/>
          </ac:spMkLst>
        </pc:spChg>
      </pc:sldChg>
      <pc:sldChg chg="modSp add">
        <pc:chgData name="DeMoine Adams" userId="6929fde4-b9c8-4116-b8eb-d3b1f859cfe5" providerId="ADAL" clId="{3E9B0635-EAB0-4D34-A8BC-F826167DE0B3}" dt="2018-10-01T12:20:51.125" v="461" actId="20577"/>
        <pc:sldMkLst>
          <pc:docMk/>
          <pc:sldMk cId="2478354797" sldId="320"/>
        </pc:sldMkLst>
        <pc:spChg chg="mod">
          <ac:chgData name="DeMoine Adams" userId="6929fde4-b9c8-4116-b8eb-d3b1f859cfe5" providerId="ADAL" clId="{3E9B0635-EAB0-4D34-A8BC-F826167DE0B3}" dt="2018-10-01T12:20:51.125" v="461" actId="20577"/>
          <ac:spMkLst>
            <pc:docMk/>
            <pc:sldMk cId="2478354797" sldId="32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5ADB29F-24F2-4F98-8E81-3CBE3885489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014B8F2-ED69-47C6-A46E-5260C3A0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5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1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0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0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7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8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9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2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E0336-138A-409B-A90C-6100AF6E2903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4E5A-DBC4-4A7E-9C77-2B0E948CE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4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mscholarships.communityforce.com/" TargetMode="External"/><Relationship Id="rId2" Type="http://schemas.openxmlformats.org/officeDocument/2006/relationships/hyperlink" Target="http://www.teammates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quest.org/resources/college-funding-estimato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mscholarships.communityforce.com/" TargetMode="External"/><Relationship Id="rId2" Type="http://schemas.openxmlformats.org/officeDocument/2006/relationships/hyperlink" Target="http://www.teammates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dadams@teammates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2018-19 Teammates Central Office scholarship application webinar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800" b="1" i="1" dirty="0"/>
              <a:t>DeMoine Adams</a:t>
            </a:r>
          </a:p>
          <a:p>
            <a:pPr algn="r">
              <a:spcBef>
                <a:spcPts val="0"/>
              </a:spcBef>
            </a:pPr>
            <a:r>
              <a:rPr lang="en-US" sz="2800" b="1" i="1" dirty="0"/>
              <a:t>Program Director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33400"/>
            <a:ext cx="479069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(4-year)</a:t>
            </a:r>
          </a:p>
          <a:p>
            <a:pPr lvl="1"/>
            <a:r>
              <a:rPr lang="en-US" i="1" dirty="0"/>
              <a:t>Does not require a submitted TM Central Office Scholarship Application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Guaranteed to receive the scholarship as long as the applicant: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Accepted by the post-secondary school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Completes the FAFSA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  <a:endParaRPr lang="en-US" i="1" dirty="0"/>
          </a:p>
          <a:p>
            <a:pPr lvl="1"/>
            <a:r>
              <a:rPr lang="en-US" i="1" dirty="0"/>
              <a:t>An application must be submitted for the following full-tuition Central Office scholarships: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1" dirty="0"/>
              <a:t>Osborne Legacy Scholarship for </a:t>
            </a:r>
            <a:r>
              <a:rPr lang="en-US" b="1" i="1" dirty="0" err="1"/>
              <a:t>TeamMates</a:t>
            </a:r>
            <a:r>
              <a:rPr lang="en-US" b="1" i="1" dirty="0"/>
              <a:t> </a:t>
            </a:r>
            <a:r>
              <a:rPr lang="en-US" i="1" dirty="0"/>
              <a:t>(Hastings College in Hastings, NE))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1" dirty="0"/>
              <a:t>Creighton University </a:t>
            </a:r>
            <a:r>
              <a:rPr lang="en-US" b="1" i="1" dirty="0" err="1"/>
              <a:t>Markoe</a:t>
            </a:r>
            <a:r>
              <a:rPr lang="en-US" b="1" i="1" dirty="0"/>
              <a:t> </a:t>
            </a:r>
            <a:r>
              <a:rPr lang="en-US" b="1" i="1" dirty="0" err="1"/>
              <a:t>TeamMates</a:t>
            </a:r>
            <a:r>
              <a:rPr lang="en-US" b="1" i="1" dirty="0"/>
              <a:t> Scholarship </a:t>
            </a:r>
            <a:r>
              <a:rPr lang="en-US" i="1" dirty="0"/>
              <a:t>(Omaha, NE)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i="1" dirty="0"/>
              <a:t>Nebraska Wesleyan </a:t>
            </a:r>
            <a:r>
              <a:rPr lang="en-US" b="1" i="1" dirty="0" err="1"/>
              <a:t>TeamMates</a:t>
            </a:r>
            <a:r>
              <a:rPr lang="en-US" b="1" i="1" dirty="0"/>
              <a:t> Access Scholarship </a:t>
            </a:r>
            <a:r>
              <a:rPr lang="en-US" i="1" dirty="0"/>
              <a:t>(Lincoln, NE)</a:t>
            </a:r>
          </a:p>
          <a:p>
            <a:pPr marL="1371600" lvl="3" indent="0">
              <a:buNone/>
            </a:pPr>
            <a:endParaRPr lang="en-US" b="1" u="sng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835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(2-year)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Renewable Scholarships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Metro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Northeast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Western Nebraska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McCook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Iowa Western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Hawkeye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Des Moines Area Community College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Western Iowa Tech Community College</a:t>
            </a:r>
          </a:p>
          <a:p>
            <a:pPr lvl="1"/>
            <a:r>
              <a:rPr lang="en-US" dirty="0"/>
              <a:t>Paid directly by the school at the beginning of the semester/quarter</a:t>
            </a:r>
          </a:p>
          <a:p>
            <a:pPr lvl="1"/>
            <a:r>
              <a:rPr lang="en-US" dirty="0"/>
              <a:t>Covers at least the first two semester/quarters</a:t>
            </a:r>
          </a:p>
          <a:p>
            <a:pPr lvl="1"/>
            <a:r>
              <a:rPr lang="en-US" dirty="0"/>
              <a:t>Applied toward tuition only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9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(2-year)</a:t>
            </a:r>
          </a:p>
          <a:p>
            <a:pPr lvl="1"/>
            <a:r>
              <a:rPr lang="en-US" i="1" dirty="0"/>
              <a:t>Nebraska</a:t>
            </a:r>
          </a:p>
          <a:p>
            <a:pPr lvl="2"/>
            <a:r>
              <a:rPr lang="en-US" i="1" dirty="0"/>
              <a:t>6</a:t>
            </a:r>
          </a:p>
          <a:p>
            <a:pPr lvl="1"/>
            <a:r>
              <a:rPr lang="en-US" i="1" dirty="0"/>
              <a:t>Iowa</a:t>
            </a:r>
          </a:p>
          <a:p>
            <a:pPr lvl="2"/>
            <a:r>
              <a:rPr lang="en-US" i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1114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2018-19 </a:t>
            </a:r>
            <a:r>
              <a:rPr lang="en-US" b="1" dirty="0" err="1"/>
              <a:t>TeamMates</a:t>
            </a:r>
            <a:r>
              <a:rPr lang="en-US" b="1" dirty="0"/>
              <a:t> Central Office Scholarship Application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33400"/>
            <a:ext cx="479069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0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Eligibility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Must have participated in </a:t>
            </a:r>
            <a:r>
              <a:rPr lang="en-US" i="1" dirty="0" err="1"/>
              <a:t>TeamMates</a:t>
            </a:r>
            <a:r>
              <a:rPr lang="en-US" i="1" dirty="0"/>
              <a:t> for a minimum of </a:t>
            </a:r>
            <a:r>
              <a:rPr lang="en-US" b="1" i="1" dirty="0"/>
              <a:t>THREE </a:t>
            </a:r>
            <a:r>
              <a:rPr lang="en-US" i="1" dirty="0"/>
              <a:t>years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Must be an </a:t>
            </a:r>
            <a:r>
              <a:rPr lang="en-US" b="1" i="1" dirty="0"/>
              <a:t>ACTIVE</a:t>
            </a:r>
            <a:r>
              <a:rPr lang="en-US" i="1" dirty="0"/>
              <a:t> mentee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Must use the scholarship in the </a:t>
            </a:r>
            <a:r>
              <a:rPr lang="en-US" b="1" i="1" dirty="0"/>
              <a:t>FALL of 2019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Can only apply for TM Central Office Scholarships </a:t>
            </a:r>
            <a:r>
              <a:rPr lang="en-US" b="1" i="1" dirty="0"/>
              <a:t>ONCE</a:t>
            </a:r>
            <a:r>
              <a:rPr lang="en-US" i="1" dirty="0"/>
              <a:t> up to the age of 25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04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TWO</a:t>
            </a:r>
            <a:r>
              <a:rPr lang="en-US" dirty="0"/>
              <a:t> ways to access our Scholarship link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www.teammates.org</a:t>
            </a:r>
            <a:r>
              <a:rPr lang="en-US" dirty="0"/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“</a:t>
            </a:r>
            <a:r>
              <a:rPr lang="en-US" i="1" dirty="0"/>
              <a:t>For Mentees</a:t>
            </a:r>
            <a:r>
              <a:rPr lang="en-US" dirty="0"/>
              <a:t>” section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“Scholarships” tab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https://tmscholarships.communityforce.com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Application will OPEN </a:t>
            </a:r>
            <a:r>
              <a:rPr lang="en-US" b="1" i="1" dirty="0"/>
              <a:t>October 1</a:t>
            </a:r>
            <a:r>
              <a:rPr lang="en-US" b="1" i="1" baseline="30000" dirty="0"/>
              <a:t>st</a:t>
            </a:r>
            <a:r>
              <a:rPr lang="en-US" b="1" i="1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DEADLINE: </a:t>
            </a:r>
            <a:r>
              <a:rPr lang="en-US" b="1" i="1" dirty="0"/>
              <a:t>January 15</a:t>
            </a:r>
            <a:r>
              <a:rPr lang="en-US" b="1" i="1" baseline="30000" dirty="0"/>
              <a:t>th</a:t>
            </a:r>
            <a:r>
              <a:rPr lang="en-US" b="1" i="1" dirty="0"/>
              <a:t> 2019 (10:59 PM CST)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9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Create a student account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/>
              <a:t>Username and password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/>
              <a:t>Email address, first initial and last name with #’s, etc.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/>
              <a:t>Avoid using your social security number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Log-in and log-out access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Keeps track of completion progress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Will send out e-mail reminders to complete application beginning in January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/>
              <a:t>Including recommendation request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21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Six parts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i="1" dirty="0"/>
              <a:t>Personal Information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i="1" dirty="0"/>
              <a:t>Eligibility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i="1" dirty="0"/>
              <a:t>Academic Information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i="1" dirty="0"/>
              <a:t>Financial Information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i="1" dirty="0"/>
              <a:t>Essay Questions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i="1" dirty="0"/>
              <a:t>References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47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Personal Information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Full Name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Date of Birth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Home Address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Phone Number 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Home number, Personal cell, parent/guardian work &amp; cell number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High School &amp; </a:t>
            </a:r>
            <a:r>
              <a:rPr lang="en-US" i="1" dirty="0" err="1"/>
              <a:t>TeamMates</a:t>
            </a:r>
            <a:r>
              <a:rPr lang="en-US" i="1" dirty="0"/>
              <a:t> chapter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E-mail address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b="1" i="1" dirty="0"/>
              <a:t>*Personal e-mail address preferred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6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Eligibility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Logic questions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# of years in </a:t>
            </a:r>
            <a:r>
              <a:rPr lang="en-US" i="1" dirty="0" err="1"/>
              <a:t>TeamMates</a:t>
            </a:r>
            <a:endParaRPr lang="en-US" i="1" dirty="0"/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Population of hometown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City &amp; State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GPA (cumulative) 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Highest ACT score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Post-secondary school(s) interested in attending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First generation student (neither parent/guardian graduated from a four year college/university)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2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our scholarships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2018-19 </a:t>
            </a:r>
            <a:r>
              <a:rPr lang="en-US" b="1" dirty="0" err="1"/>
              <a:t>TeamMates</a:t>
            </a:r>
            <a:r>
              <a:rPr lang="en-US" b="1" dirty="0"/>
              <a:t> Central Office Scholarship Application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33400"/>
            <a:ext cx="479069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5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Academic Information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GPA (cumulative), ACT, Class Rank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*Must upload academic transcript (official or unofficial) for verification to receive credit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b="1" i="1" dirty="0"/>
              <a:t>Total of 10 points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76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Financial Information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Family background (education)</a:t>
            </a:r>
          </a:p>
          <a:p>
            <a:pPr marL="1314450" lvl="2" indent="-514350">
              <a:buFont typeface="Courier New" panose="02070309020205020404" pitchFamily="49" charset="0"/>
              <a:buChar char="o"/>
            </a:pPr>
            <a:r>
              <a:rPr lang="en-US" i="1" dirty="0"/>
              <a:t>Ex: First-generation student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dirty="0"/>
              <a:t>EFC (Expected Family Contribution)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i="1" dirty="0" err="1"/>
              <a:t>TeamMates</a:t>
            </a:r>
            <a:r>
              <a:rPr lang="en-US" i="1" dirty="0"/>
              <a:t> Senior packet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i="1" dirty="0"/>
              <a:t>SAR (Student Aid Report from completed FAFSA)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i="1" dirty="0" err="1"/>
              <a:t>EducationQuest</a:t>
            </a:r>
            <a:r>
              <a:rPr lang="en-US" i="1" dirty="0"/>
              <a:t> website</a:t>
            </a:r>
          </a:p>
          <a:p>
            <a:pPr lvl="3" indent="-342900"/>
            <a:r>
              <a:rPr lang="en-US" i="1" dirty="0">
                <a:hlinkClick r:id="rId2"/>
              </a:rPr>
              <a:t>https://www.educationquest.org/resources/college-funding-estimator/</a:t>
            </a:r>
            <a:r>
              <a:rPr lang="en-US" i="1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64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Essay Questions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i="1" u="sng" dirty="0"/>
              <a:t>Four areas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i="1" dirty="0"/>
              <a:t>School Activities &amp; Community Service Involvement (</a:t>
            </a:r>
            <a:r>
              <a:rPr lang="en-US" b="1" i="1" dirty="0"/>
              <a:t>15 points</a:t>
            </a:r>
            <a:r>
              <a:rPr lang="en-US" i="1" dirty="0"/>
              <a:t>)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i="1" dirty="0"/>
              <a:t>Determination, goals achieved, perseverance, and obstacles faced (</a:t>
            </a:r>
            <a:r>
              <a:rPr lang="en-US" b="1" i="1" dirty="0"/>
              <a:t>20 points</a:t>
            </a:r>
            <a:r>
              <a:rPr lang="en-US" i="1" dirty="0"/>
              <a:t>)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i="1" dirty="0"/>
              <a:t>Goals and career aspirations (</a:t>
            </a:r>
            <a:r>
              <a:rPr lang="en-US" b="1" i="1" dirty="0"/>
              <a:t>20 points</a:t>
            </a:r>
            <a:r>
              <a:rPr lang="en-US" i="1" dirty="0"/>
              <a:t>)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i="1" dirty="0" err="1"/>
              <a:t>TeamMates</a:t>
            </a:r>
            <a:r>
              <a:rPr lang="en-US" i="1" dirty="0"/>
              <a:t> Impact (</a:t>
            </a:r>
            <a:r>
              <a:rPr lang="en-US" b="1" i="1" dirty="0"/>
              <a:t>25 points</a:t>
            </a:r>
            <a:r>
              <a:rPr lang="en-US" i="1" dirty="0"/>
              <a:t>)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b="1" i="1" dirty="0"/>
              <a:t>Total of 80 points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03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References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 ONE Recommendation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TM Mentor or Coordinator (if Mentor is unavailable)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1" dirty="0"/>
              <a:t>Total of 10 points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0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References</a:t>
            </a: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Requesting recommendations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i="1" dirty="0"/>
              <a:t>Full Name, Relationship, Personal E-mail address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i="1" dirty="0"/>
              <a:t>The reference will receive an e-mail from the application with an embedded link to go to in order to submit a recommendation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i="1" dirty="0"/>
              <a:t>Applicant will receive an e-mail from the application when each reference has been submitted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i="1" dirty="0"/>
              <a:t>Applicant can track on their application whether or not recommendation was submitted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DEADLINE – </a:t>
            </a:r>
            <a:r>
              <a:rPr lang="en-US" b="1" i="1" dirty="0"/>
              <a:t>January 15</a:t>
            </a:r>
            <a:r>
              <a:rPr lang="en-US" b="1" i="1" baseline="30000" dirty="0"/>
              <a:t>th</a:t>
            </a:r>
            <a:r>
              <a:rPr lang="en-US" b="1" i="1" dirty="0"/>
              <a:t> 2019 (10:59 PM CST)</a:t>
            </a: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93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TOTAL of 100 points </a:t>
            </a: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10 points – Academics (GPA)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10 points – Recommendation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80 points – Essays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0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 Application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Award Notification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Via e-mail on </a:t>
            </a:r>
            <a:r>
              <a:rPr lang="en-US" b="1" i="1" dirty="0"/>
              <a:t>Friday, February 1</a:t>
            </a:r>
            <a:r>
              <a:rPr lang="en-US" b="1" i="1" baseline="30000" dirty="0"/>
              <a:t>st</a:t>
            </a:r>
            <a:r>
              <a:rPr lang="en-US" b="1" i="1" dirty="0"/>
              <a:t> 2019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/>
              <a:t>Competitive scholarships only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Mentor and Program Coordinator(s) will be cc’d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Must </a:t>
            </a:r>
            <a:r>
              <a:rPr lang="en-US" b="1" i="1" dirty="0"/>
              <a:t>ACCEPT</a:t>
            </a:r>
            <a:r>
              <a:rPr lang="en-US" i="1" dirty="0"/>
              <a:t> awarded scholarship via online link provided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Deadline to accept awarded scholarship – </a:t>
            </a:r>
            <a:r>
              <a:rPr lang="en-US" b="1" i="1" dirty="0"/>
              <a:t>Friday, March 1</a:t>
            </a:r>
            <a:r>
              <a:rPr lang="en-US" b="1" i="1" baseline="30000" dirty="0"/>
              <a:t>st</a:t>
            </a:r>
            <a:r>
              <a:rPr lang="en-US" b="1" i="1" dirty="0"/>
              <a:t> 2019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Runner-ups will be notified beginning the week of March 4th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71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i="1" u="sng" dirty="0"/>
              <a:t>Concluding Friendly Reminders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/>
              <a:t>Application will OPEN on </a:t>
            </a:r>
            <a:r>
              <a:rPr lang="en-US" b="1" i="1" dirty="0"/>
              <a:t>October 1</a:t>
            </a:r>
            <a:r>
              <a:rPr lang="en-US" b="1" i="1" baseline="30000" dirty="0"/>
              <a:t>st</a:t>
            </a:r>
            <a:r>
              <a:rPr lang="en-US" b="1" i="1" dirty="0"/>
              <a:t>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DEADLINE of </a:t>
            </a:r>
            <a:r>
              <a:rPr lang="en-US" b="1" i="1" dirty="0"/>
              <a:t>January 15</a:t>
            </a:r>
            <a:r>
              <a:rPr lang="en-US" b="1" i="1" baseline="30000" dirty="0"/>
              <a:t>th</a:t>
            </a:r>
            <a:r>
              <a:rPr lang="en-US" b="1" i="1" dirty="0"/>
              <a:t> 2019 </a:t>
            </a:r>
            <a:r>
              <a:rPr lang="en-US" i="1" dirty="0"/>
              <a:t>(including recommendations)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/>
              <a:t>To apply: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Visit </a:t>
            </a:r>
            <a:r>
              <a:rPr lang="en-US" i="1" dirty="0">
                <a:hlinkClick r:id="rId2"/>
              </a:rPr>
              <a:t>www.teammates.org</a:t>
            </a:r>
            <a:endParaRPr lang="en-US" i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/>
              <a:t>‘For Mentees’ section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/>
              <a:t>‘Scholarships’ tab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Visit </a:t>
            </a:r>
            <a:r>
              <a:rPr lang="en-US" i="1" dirty="0">
                <a:hlinkClick r:id="rId3"/>
              </a:rPr>
              <a:t>https://tmscholarships.communityforce.com</a:t>
            </a:r>
            <a:r>
              <a:rPr lang="en-US" i="1" dirty="0"/>
              <a:t>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/>
              <a:t>All unlimited, noncompetitive scholarships do </a:t>
            </a:r>
            <a:r>
              <a:rPr lang="en-US" b="1" i="1" dirty="0"/>
              <a:t>NOT</a:t>
            </a:r>
            <a:r>
              <a:rPr lang="en-US" i="1" dirty="0"/>
              <a:t> require a submitted TM Central Office Scholarship Application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Guaranteed to receive the scholarship as long as the applicant: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Accepted by the post-secondary school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Completes the FAFSA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  <a:endParaRPr lang="en-US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/>
              <a:t>Funding available for </a:t>
            </a:r>
            <a:r>
              <a:rPr lang="en-US" b="1" i="1" dirty="0"/>
              <a:t>ANY</a:t>
            </a:r>
            <a:r>
              <a:rPr lang="en-US" i="1" dirty="0"/>
              <a:t> type of post-secondary education or training (4-year, 2-year, career school ,trade school, military, etc.)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56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800" b="1" i="1" dirty="0"/>
              <a:t>DeMoine Adams</a:t>
            </a:r>
          </a:p>
          <a:p>
            <a:pPr algn="r">
              <a:spcBef>
                <a:spcPts val="0"/>
              </a:spcBef>
            </a:pPr>
            <a:r>
              <a:rPr lang="en-US" sz="2800" b="1" i="1" dirty="0"/>
              <a:t>Program Director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33400"/>
            <a:ext cx="479069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86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2018-19 Teammates Central Office scholarship application webinar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800" b="1" i="1" dirty="0"/>
              <a:t>DeMoine Adams</a:t>
            </a:r>
          </a:p>
          <a:p>
            <a:pPr algn="r">
              <a:spcBef>
                <a:spcPts val="0"/>
              </a:spcBef>
            </a:pPr>
            <a:r>
              <a:rPr lang="en-US" sz="2800" b="1" i="1" dirty="0"/>
              <a:t>Program Director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33400"/>
            <a:ext cx="4790691" cy="152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6DC98-982F-4289-AD7B-5C16F481B6B9}"/>
              </a:ext>
            </a:extLst>
          </p:cNvPr>
          <p:cNvSpPr txBox="1"/>
          <p:nvPr/>
        </p:nvSpPr>
        <p:spPr>
          <a:xfrm>
            <a:off x="1524000" y="574098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dadams@teammates.org</a:t>
            </a:r>
            <a:endParaRPr lang="en-US" sz="2400" i="1" u="sng" dirty="0"/>
          </a:p>
          <a:p>
            <a:pPr algn="ctr"/>
            <a:r>
              <a:rPr lang="en-US" sz="2400" i="1" dirty="0"/>
              <a:t>402-318-8346</a:t>
            </a:r>
          </a:p>
        </p:txBody>
      </p:sp>
    </p:spTree>
    <p:extLst>
      <p:ext uri="{BB962C8B-B14F-4D97-AF65-F5344CB8AC3E}">
        <p14:creationId xmlns:p14="http://schemas.microsoft.com/office/powerpoint/2010/main" val="381556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45 Scholarships</a:t>
            </a:r>
          </a:p>
          <a:p>
            <a:pPr lvl="1"/>
            <a:r>
              <a:rPr lang="en-US" dirty="0"/>
              <a:t>16 Donor Scholarships</a:t>
            </a:r>
          </a:p>
          <a:p>
            <a:pPr lvl="1"/>
            <a:r>
              <a:rPr lang="en-US" dirty="0"/>
              <a:t>29 Post-Secondary Partnership Scholarships</a:t>
            </a:r>
            <a:endParaRPr lang="en-US" b="1" i="1" dirty="0"/>
          </a:p>
          <a:p>
            <a:pPr lvl="1"/>
            <a:r>
              <a:rPr lang="en-US" dirty="0"/>
              <a:t>ONE application (online)</a:t>
            </a:r>
          </a:p>
          <a:p>
            <a:pPr lvl="1"/>
            <a:r>
              <a:rPr lang="en-US" dirty="0"/>
              <a:t>OPEN: </a:t>
            </a:r>
            <a:r>
              <a:rPr lang="en-US" b="1" i="1" dirty="0"/>
              <a:t>Monday, October 1</a:t>
            </a:r>
            <a:r>
              <a:rPr lang="en-US" b="1" i="1" baseline="30000" dirty="0"/>
              <a:t>st</a:t>
            </a:r>
            <a:r>
              <a:rPr lang="en-US" b="1" i="1" dirty="0"/>
              <a:t> </a:t>
            </a:r>
            <a:endParaRPr lang="en-US" b="1" i="1" baseline="30000" dirty="0"/>
          </a:p>
          <a:p>
            <a:pPr lvl="1"/>
            <a:r>
              <a:rPr lang="en-US" dirty="0"/>
              <a:t>DEADLINE: </a:t>
            </a:r>
            <a:r>
              <a:rPr lang="en-US" b="1" i="1" dirty="0"/>
              <a:t>January 15</a:t>
            </a:r>
            <a:r>
              <a:rPr lang="en-US" b="1" i="1" baseline="30000" dirty="0"/>
              <a:t>th</a:t>
            </a:r>
            <a:r>
              <a:rPr lang="en-US" b="1" i="1" dirty="0"/>
              <a:t> 2019 (10:59 PM CST) </a:t>
            </a:r>
          </a:p>
        </p:txBody>
      </p:sp>
    </p:spTree>
    <p:extLst>
      <p:ext uri="{BB962C8B-B14F-4D97-AF65-F5344CB8AC3E}">
        <p14:creationId xmlns:p14="http://schemas.microsoft.com/office/powerpoint/2010/main" val="9342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u="sng" dirty="0"/>
              <a:t>About our Scholarships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45 Scholarships</a:t>
            </a:r>
          </a:p>
          <a:p>
            <a:pPr lvl="1"/>
            <a:r>
              <a:rPr lang="en-US" dirty="0"/>
              <a:t>34 are </a:t>
            </a:r>
            <a:r>
              <a:rPr lang="en-US" b="1" i="1" dirty="0"/>
              <a:t>COMPETITIVE</a:t>
            </a:r>
          </a:p>
          <a:p>
            <a:pPr lvl="2"/>
            <a:r>
              <a:rPr lang="en-US" dirty="0"/>
              <a:t>Based on the highest score (Rubric scale)</a:t>
            </a:r>
          </a:p>
          <a:p>
            <a:pPr lvl="3"/>
            <a:r>
              <a:rPr lang="en-US" i="1" dirty="0"/>
              <a:t>Academic: </a:t>
            </a:r>
            <a:r>
              <a:rPr lang="en-US" b="1" i="1" dirty="0"/>
              <a:t>10 points</a:t>
            </a:r>
          </a:p>
          <a:p>
            <a:pPr lvl="3"/>
            <a:r>
              <a:rPr lang="en-US" i="1" dirty="0"/>
              <a:t>Essay questions: </a:t>
            </a:r>
            <a:r>
              <a:rPr lang="en-US" b="1" i="1" dirty="0"/>
              <a:t>80 points</a:t>
            </a:r>
          </a:p>
          <a:p>
            <a:pPr lvl="3"/>
            <a:r>
              <a:rPr lang="en-US" i="1" dirty="0"/>
              <a:t>Reference: </a:t>
            </a:r>
            <a:r>
              <a:rPr lang="en-US" b="1" i="1" dirty="0"/>
              <a:t>10 points</a:t>
            </a:r>
          </a:p>
          <a:p>
            <a:pPr lvl="1"/>
            <a:r>
              <a:rPr lang="en-US" dirty="0"/>
              <a:t>11 are </a:t>
            </a:r>
            <a:r>
              <a:rPr lang="en-US" b="1" i="1" dirty="0"/>
              <a:t>UNLIMITED</a:t>
            </a:r>
            <a:r>
              <a:rPr lang="en-US" i="1" dirty="0"/>
              <a:t> and </a:t>
            </a:r>
            <a:r>
              <a:rPr lang="en-US" b="1" i="1" dirty="0"/>
              <a:t>NONCOMPETITIVE </a:t>
            </a:r>
          </a:p>
          <a:p>
            <a:pPr lvl="2"/>
            <a:r>
              <a:rPr lang="en-US" dirty="0"/>
              <a:t>Guaranteed to receive the scholarship as long as the applicant:</a:t>
            </a:r>
          </a:p>
          <a:p>
            <a:pPr lvl="3"/>
            <a:r>
              <a:rPr lang="en-US" dirty="0"/>
              <a:t>Accepted by the post-secondary school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</a:p>
          <a:p>
            <a:pPr lvl="3"/>
            <a:r>
              <a:rPr lang="en-US" dirty="0"/>
              <a:t>Completes the FAFSA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4710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Donor Scholarships</a:t>
            </a:r>
          </a:p>
          <a:p>
            <a:pPr lvl="1"/>
            <a:r>
              <a:rPr lang="en-US" dirty="0"/>
              <a:t>One-time scholarship</a:t>
            </a:r>
          </a:p>
          <a:p>
            <a:pPr lvl="1"/>
            <a:r>
              <a:rPr lang="en-US" dirty="0"/>
              <a:t>Covers the first 2-3 semesters/quarters</a:t>
            </a:r>
          </a:p>
          <a:p>
            <a:pPr lvl="1"/>
            <a:r>
              <a:rPr lang="en-US" dirty="0"/>
              <a:t>Paid directly to the school by the TM Central Office the </a:t>
            </a:r>
            <a:r>
              <a:rPr lang="en-US" b="1" dirty="0"/>
              <a:t>FIRST</a:t>
            </a:r>
            <a:r>
              <a:rPr lang="en-US" dirty="0"/>
              <a:t> week in August 2019</a:t>
            </a:r>
          </a:p>
          <a:p>
            <a:pPr lvl="1"/>
            <a:r>
              <a:rPr lang="en-US" dirty="0"/>
              <a:t>Most Donor Scholarships can be used toward ANY type of post-secondary education</a:t>
            </a:r>
          </a:p>
          <a:p>
            <a:pPr lvl="2"/>
            <a:r>
              <a:rPr lang="en-US" i="1" dirty="0"/>
              <a:t>4-year or 2-year school</a:t>
            </a:r>
          </a:p>
          <a:p>
            <a:pPr lvl="2"/>
            <a:r>
              <a:rPr lang="en-US" i="1" dirty="0"/>
              <a:t>Career school, trade school, cosmetology, military</a:t>
            </a:r>
          </a:p>
          <a:p>
            <a:pPr lvl="2"/>
            <a:r>
              <a:rPr lang="en-US" i="1" dirty="0"/>
              <a:t>In-state or OUT OF STATE school</a:t>
            </a:r>
          </a:p>
        </p:txBody>
      </p:sp>
    </p:spTree>
    <p:extLst>
      <p:ext uri="{BB962C8B-B14F-4D97-AF65-F5344CB8AC3E}">
        <p14:creationId xmlns:p14="http://schemas.microsoft.com/office/powerpoint/2010/main" val="301738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(4-year)</a:t>
            </a:r>
          </a:p>
          <a:p>
            <a:pPr lvl="1"/>
            <a:r>
              <a:rPr lang="en-US" dirty="0"/>
              <a:t>Renewable scholarship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Maintain a certain GPA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Take at least 12 credit hours per semester/quarter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Continue as a </a:t>
            </a:r>
            <a:r>
              <a:rPr lang="en-US" dirty="0" err="1"/>
              <a:t>TeamMates</a:t>
            </a:r>
            <a:r>
              <a:rPr lang="en-US" dirty="0"/>
              <a:t>+ Mentee</a:t>
            </a:r>
          </a:p>
          <a:p>
            <a:pPr lvl="1"/>
            <a:r>
              <a:rPr lang="en-US" dirty="0"/>
              <a:t>Covers at least 4 years of post-secondary education </a:t>
            </a:r>
          </a:p>
          <a:p>
            <a:pPr lvl="1"/>
            <a:r>
              <a:rPr lang="en-US" dirty="0"/>
              <a:t>Paid directly by the school the </a:t>
            </a:r>
            <a:r>
              <a:rPr lang="en-US" b="1" dirty="0"/>
              <a:t>LAST</a:t>
            </a:r>
            <a:r>
              <a:rPr lang="en-US" dirty="0"/>
              <a:t> week of August</a:t>
            </a:r>
          </a:p>
          <a:p>
            <a:pPr lvl="1"/>
            <a:r>
              <a:rPr lang="en-US" dirty="0"/>
              <a:t>Applied toward tuition only</a:t>
            </a:r>
          </a:p>
        </p:txBody>
      </p:sp>
    </p:spTree>
    <p:extLst>
      <p:ext uri="{BB962C8B-B14F-4D97-AF65-F5344CB8AC3E}">
        <p14:creationId xmlns:p14="http://schemas.microsoft.com/office/powerpoint/2010/main" val="80828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(4-year)</a:t>
            </a:r>
          </a:p>
          <a:p>
            <a:pPr lvl="1"/>
            <a:r>
              <a:rPr lang="en-US" i="1" dirty="0"/>
              <a:t>Nebraska</a:t>
            </a:r>
          </a:p>
          <a:p>
            <a:pPr lvl="2"/>
            <a:r>
              <a:rPr lang="en-US" i="1" dirty="0"/>
              <a:t>12 post-secondary schools</a:t>
            </a:r>
          </a:p>
          <a:p>
            <a:pPr lvl="1"/>
            <a:r>
              <a:rPr lang="en-US" i="1" dirty="0"/>
              <a:t>Iowa</a:t>
            </a:r>
          </a:p>
          <a:p>
            <a:pPr lvl="2"/>
            <a:r>
              <a:rPr lang="en-US" i="1" dirty="0"/>
              <a:t>2 post-secondary schools</a:t>
            </a:r>
          </a:p>
          <a:p>
            <a:pPr lvl="1"/>
            <a:r>
              <a:rPr lang="en-US" i="1" dirty="0"/>
              <a:t>Kansas</a:t>
            </a:r>
          </a:p>
          <a:p>
            <a:pPr lvl="2"/>
            <a:r>
              <a:rPr lang="en-US" i="1" dirty="0"/>
              <a:t>1 post-secondary school</a:t>
            </a:r>
          </a:p>
          <a:p>
            <a:pPr lvl="1"/>
            <a:r>
              <a:rPr lang="en-US" i="1" dirty="0"/>
              <a:t>South Dakota</a:t>
            </a:r>
          </a:p>
          <a:p>
            <a:pPr lvl="2"/>
            <a:r>
              <a:rPr lang="en-US" i="1" dirty="0"/>
              <a:t>1 post-secondary school</a:t>
            </a:r>
          </a:p>
          <a:p>
            <a:pPr lvl="1"/>
            <a:r>
              <a:rPr lang="en-US" i="1" dirty="0"/>
              <a:t>Missouri</a:t>
            </a:r>
          </a:p>
          <a:p>
            <a:pPr lvl="2"/>
            <a:r>
              <a:rPr lang="en-US" i="1" dirty="0"/>
              <a:t>1 post-secondary school</a:t>
            </a:r>
          </a:p>
        </p:txBody>
      </p:sp>
    </p:spTree>
    <p:extLst>
      <p:ext uri="{BB962C8B-B14F-4D97-AF65-F5344CB8AC3E}">
        <p14:creationId xmlns:p14="http://schemas.microsoft.com/office/powerpoint/2010/main" val="375931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(4-year)</a:t>
            </a:r>
          </a:p>
          <a:p>
            <a:pPr lvl="1"/>
            <a:r>
              <a:rPr lang="en-US" i="1" dirty="0"/>
              <a:t>UNLIMITED and NONCOMPETITIVE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Hastings College (Hastings,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Creighton University (Omaha,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Concordia University (Seward,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/>
              <a:t>Doane</a:t>
            </a:r>
            <a:r>
              <a:rPr lang="en-US" dirty="0"/>
              <a:t> University (Crete,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York College (York,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College of Saint Mary (Omaha,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Nebraska Wesleyan University (Lincoln,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Midland University (Fremont, NE)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Fort Hays State University  (Hays, KS)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Briar Cliff University (Sioux City, IA)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*Mount Marty College (Yankton, SD)</a:t>
            </a:r>
          </a:p>
        </p:txBody>
      </p:sp>
    </p:spTree>
    <p:extLst>
      <p:ext uri="{BB962C8B-B14F-4D97-AF65-F5344CB8AC3E}">
        <p14:creationId xmlns:p14="http://schemas.microsoft.com/office/powerpoint/2010/main" val="176124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Central Office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Post-Secondary Partnership Scholarships </a:t>
            </a:r>
          </a:p>
          <a:p>
            <a:pPr marL="0" indent="0">
              <a:buNone/>
            </a:pPr>
            <a:r>
              <a:rPr lang="en-US" b="1" dirty="0"/>
              <a:t>    (4-year)</a:t>
            </a:r>
          </a:p>
          <a:p>
            <a:pPr lvl="1"/>
            <a:r>
              <a:rPr lang="en-US" i="1" dirty="0"/>
              <a:t>UNLIMITED and NONCOMPETITIVE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i="1" dirty="0"/>
              <a:t>Minimum of _______________ toward institutional aid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i="1" dirty="0"/>
              <a:t>Based on EFC (Expected Family Contribution)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i="1" dirty="0"/>
              <a:t>Based on SAR (Student Aid Report)</a:t>
            </a:r>
          </a:p>
          <a:p>
            <a:pPr lvl="1"/>
            <a:r>
              <a:rPr lang="en-US" i="1" dirty="0"/>
              <a:t>Cannot be combined with other scholarships offered by that post-secondary school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/>
              <a:t>Mount Marty College the only exception</a:t>
            </a:r>
          </a:p>
          <a:p>
            <a:pPr lvl="1"/>
            <a:r>
              <a:rPr lang="en-US" i="1" dirty="0"/>
              <a:t>Does not require a submitted TM Central Office Scholarship Application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Guaranteed to receive the scholarship as long as the applicant: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Accepted by the post-secondary school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Completes the FAFSA by </a:t>
            </a:r>
            <a:r>
              <a:rPr lang="en-US" b="1" u="sng" dirty="0"/>
              <a:t>January 15</a:t>
            </a:r>
            <a:r>
              <a:rPr lang="en-US" b="1" u="sng" baseline="30000" dirty="0"/>
              <a:t>th</a:t>
            </a:r>
            <a:r>
              <a:rPr lang="en-US" b="1" u="sng" dirty="0"/>
              <a:t> 2019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610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1379</Words>
  <Application>Microsoft Office PowerPoint</Application>
  <PresentationFormat>On-screen Show (4:3)</PresentationFormat>
  <Paragraphs>256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Office Theme</vt:lpstr>
      <vt:lpstr>2018-19 Teammates Central Office scholarship application webinar</vt:lpstr>
      <vt:lpstr>About our scholarships</vt:lpstr>
      <vt:lpstr>TM Central Office Scholarships</vt:lpstr>
      <vt:lpstr>TM Central Office Scholarships</vt:lpstr>
      <vt:lpstr>TM Central Office Scholarships</vt:lpstr>
      <vt:lpstr>TM Central Office Scholarships</vt:lpstr>
      <vt:lpstr>TM Central Office Scholarships</vt:lpstr>
      <vt:lpstr>TM Central Office Scholarships</vt:lpstr>
      <vt:lpstr>TM Central Office Scholarships</vt:lpstr>
      <vt:lpstr>TM Central Office Scholarships</vt:lpstr>
      <vt:lpstr>TM Central Office Scholarships</vt:lpstr>
      <vt:lpstr>TM Central Office Scholarships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Application Process</vt:lpstr>
      <vt:lpstr>QUESTIONS?</vt:lpstr>
      <vt:lpstr>2018-19 Teammates Central Office scholarship application webinar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video conference presentation October</dc:title>
  <dc:creator>DeMoine Adams</dc:creator>
  <cp:lastModifiedBy>DeMoine Adams</cp:lastModifiedBy>
  <cp:revision>85</cp:revision>
  <cp:lastPrinted>2016-01-05T19:34:51Z</cp:lastPrinted>
  <dcterms:created xsi:type="dcterms:W3CDTF">2015-10-14T10:48:15Z</dcterms:created>
  <dcterms:modified xsi:type="dcterms:W3CDTF">2018-10-01T12:22:28Z</dcterms:modified>
</cp:coreProperties>
</file>